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2" r:id="rId5"/>
    <p:sldId id="261" r:id="rId6"/>
    <p:sldId id="263" r:id="rId7"/>
    <p:sldId id="264" r:id="rId8"/>
    <p:sldId id="265"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it-IT" smtClean="0"/>
              <a:t>Fare clic per modificare lo stile del titolo</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smtClean="0"/>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it-IT" smtClean="0"/>
              <a:t>Fare clic per modificare lo stile del titolo</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smtClean="0"/>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it-IT" smtClean="0"/>
              <a:t>Fare clic per modificare lo stile del titolo</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smtClean="0"/>
              <a:t>Modifica gli stili del testo dello schema</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smtClean="0"/>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‹N›</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it-IT" smtClean="0"/>
              <a:t>Fare clic per modificare lo stile del titolo</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smtClean="0"/>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citazion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it-IT" smtClean="0"/>
              <a:t>Fare clic per modificare lo stile del titolo</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smtClean="0"/>
              <a:t>Modifica gli stili del testo dello schema</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smtClean="0"/>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‹N›</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o o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it-IT" smtClean="0"/>
              <a:t>Fare clic per modificare lo stile del titolo</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smtClean="0"/>
              <a:t>Modifica gli stili del testo dello schema</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it-IT" smtClean="0"/>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Fare clic per modificare lo stile del titolo</a:t>
            </a:r>
            <a:endParaRPr lang="en-US" dirty="0"/>
          </a:p>
        </p:txBody>
      </p:sp>
      <p:sp>
        <p:nvSpPr>
          <p:cNvPr id="3" name="Vertical Text Placeholder 2"/>
          <p:cNvSpPr>
            <a:spLocks noGrp="1"/>
          </p:cNvSpPr>
          <p:nvPr>
            <p:ph type="body" orient="vert" idx="1"/>
          </p:nvPr>
        </p:nvSpPr>
        <p:spPr/>
        <p:txBody>
          <a:bodyPr vert="eaVert" anchor="t"/>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it-IT" smtClean="0"/>
              <a:t>Fare clic per modificare lo stile del titolo</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it-IT" smtClean="0"/>
              <a:t>Fare clic per modificare lo stile del titolo</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it-IT" smtClean="0"/>
              <a:t>Fare clic per modificare lo stile del titolo</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smtClean="0"/>
              <a:t>Modifica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it-IT" smtClean="0"/>
              <a:t>Fare clic per modificare lo stile del titolo</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it-IT" smtClean="0"/>
              <a:t>Fare clic per modificare lo stile del titolo</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Modifica gli stili del testo dello schema</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Modifica gli stili del testo dello schema</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Fare clic per modificare lo stile del titolo</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it-IT" smtClean="0"/>
              <a:t>Fare clic per modificare lo stile del titolo</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it-IT" smtClean="0"/>
              <a:t>Fare clic per modificare lo stile del titolo</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smtClean="0"/>
              <a:t>Fare clic sull'icona per inserire un'immagine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Modifica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dirty="0"/>
              <a:pPr/>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it-IT" smtClean="0"/>
              <a:t>Fare clic per modificare lo stile del titolo</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3/27/2021</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2049281" y="171994"/>
            <a:ext cx="8915399" cy="2262781"/>
          </a:xfrm>
        </p:spPr>
        <p:txBody>
          <a:bodyPr>
            <a:normAutofit/>
          </a:bodyPr>
          <a:lstStyle/>
          <a:p>
            <a:pPr algn="just"/>
            <a:r>
              <a:rPr lang="it-IT" b="1" i="1" dirty="0" smtClean="0">
                <a:solidFill>
                  <a:srgbClr val="C00000"/>
                </a:solidFill>
              </a:rPr>
              <a:t>SPECIFICHE DEL PROGETTO DI WEB PROGRAMMING</a:t>
            </a:r>
            <a:endParaRPr lang="it-IT" b="1" i="1" dirty="0">
              <a:solidFill>
                <a:srgbClr val="C00000"/>
              </a:solidFill>
            </a:endParaRPr>
          </a:p>
        </p:txBody>
      </p:sp>
      <p:sp>
        <p:nvSpPr>
          <p:cNvPr id="3" name="Sottotitolo 2"/>
          <p:cNvSpPr>
            <a:spLocks noGrp="1"/>
          </p:cNvSpPr>
          <p:nvPr>
            <p:ph type="subTitle" idx="1"/>
          </p:nvPr>
        </p:nvSpPr>
        <p:spPr/>
        <p:txBody>
          <a:bodyPr>
            <a:normAutofit/>
          </a:bodyPr>
          <a:lstStyle/>
          <a:p>
            <a:r>
              <a:rPr lang="it-IT" sz="3600" b="1" i="1" dirty="0" smtClean="0">
                <a:solidFill>
                  <a:srgbClr val="C00000"/>
                </a:solidFill>
              </a:rPr>
              <a:t>CAMPIONE SALVATORE O46002086</a:t>
            </a:r>
            <a:endParaRPr lang="it-IT" sz="3600" b="1" i="1" dirty="0">
              <a:solidFill>
                <a:srgbClr val="C00000"/>
              </a:solidFill>
            </a:endParaRPr>
          </a:p>
        </p:txBody>
      </p:sp>
    </p:spTree>
    <p:extLst>
      <p:ext uri="{BB962C8B-B14F-4D97-AF65-F5344CB8AC3E}">
        <p14:creationId xmlns:p14="http://schemas.microsoft.com/office/powerpoint/2010/main" val="21097821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3010935" y="1703972"/>
            <a:ext cx="8911687" cy="2972530"/>
          </a:xfrm>
        </p:spPr>
        <p:txBody>
          <a:bodyPr>
            <a:normAutofit/>
          </a:bodyPr>
          <a:lstStyle/>
          <a:p>
            <a:r>
              <a:rPr lang="it-IT" sz="2800" b="1" i="1" dirty="0" smtClean="0"/>
              <a:t>Il progetto che ho intenzione di presentare riguarda l’home page di un sito per la gestione di una catena di ristoranti.</a:t>
            </a:r>
            <a:br>
              <a:rPr lang="it-IT" sz="2800" b="1" i="1" dirty="0" smtClean="0"/>
            </a:br>
            <a:r>
              <a:rPr lang="it-IT" sz="2800" b="1" i="1" dirty="0"/>
              <a:t/>
            </a:r>
            <a:br>
              <a:rPr lang="it-IT" sz="2800" b="1" i="1" dirty="0"/>
            </a:br>
            <a:r>
              <a:rPr lang="it-IT" sz="2800" b="1" i="1" dirty="0" smtClean="0"/>
              <a:t>Tale progetto è composto da varie sezioni che esamineremo in dettaglio nelle prossime slide.</a:t>
            </a:r>
            <a:endParaRPr lang="it-IT" sz="2800" b="1" i="1" dirty="0"/>
          </a:p>
        </p:txBody>
      </p:sp>
      <p:sp>
        <p:nvSpPr>
          <p:cNvPr id="3" name="CasellaDiTesto 2"/>
          <p:cNvSpPr txBox="1"/>
          <p:nvPr/>
        </p:nvSpPr>
        <p:spPr>
          <a:xfrm>
            <a:off x="2639286" y="383176"/>
            <a:ext cx="8395063" cy="923330"/>
          </a:xfrm>
          <a:prstGeom prst="rect">
            <a:avLst/>
          </a:prstGeom>
          <a:noFill/>
        </p:spPr>
        <p:txBody>
          <a:bodyPr wrap="square" rtlCol="0">
            <a:spAutoFit/>
          </a:bodyPr>
          <a:lstStyle/>
          <a:p>
            <a:pPr algn="ctr"/>
            <a:r>
              <a:rPr lang="it-IT" sz="5400" b="1" i="1" dirty="0" smtClean="0">
                <a:solidFill>
                  <a:srgbClr val="C00000"/>
                </a:solidFill>
              </a:rPr>
              <a:t>INTRODUZIONE</a:t>
            </a:r>
            <a:endParaRPr lang="it-IT" sz="5400" b="1" i="1" dirty="0">
              <a:solidFill>
                <a:srgbClr val="C00000"/>
              </a:solidFill>
            </a:endParaRPr>
          </a:p>
        </p:txBody>
      </p:sp>
    </p:spTree>
    <p:extLst>
      <p:ext uri="{BB962C8B-B14F-4D97-AF65-F5344CB8AC3E}">
        <p14:creationId xmlns:p14="http://schemas.microsoft.com/office/powerpoint/2010/main" val="164641741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19348" y="624110"/>
            <a:ext cx="8911687" cy="1280890"/>
          </a:xfrm>
        </p:spPr>
        <p:txBody>
          <a:bodyPr>
            <a:normAutofit/>
          </a:bodyPr>
          <a:lstStyle/>
          <a:p>
            <a:pPr algn="ctr"/>
            <a:r>
              <a:rPr lang="it-IT" sz="5400" b="1" i="1" dirty="0" smtClean="0">
                <a:solidFill>
                  <a:srgbClr val="C00000"/>
                </a:solidFill>
              </a:rPr>
              <a:t>HEADER</a:t>
            </a:r>
            <a:endParaRPr lang="it-IT" sz="5400" b="1" i="1" dirty="0">
              <a:solidFill>
                <a:srgbClr val="C00000"/>
              </a:solidFill>
            </a:endParaRPr>
          </a:p>
        </p:txBody>
      </p:sp>
      <p:sp>
        <p:nvSpPr>
          <p:cNvPr id="3" name="Segnaposto contenuto 2"/>
          <p:cNvSpPr>
            <a:spLocks noGrp="1"/>
          </p:cNvSpPr>
          <p:nvPr>
            <p:ph idx="1"/>
          </p:nvPr>
        </p:nvSpPr>
        <p:spPr/>
        <p:txBody>
          <a:bodyPr>
            <a:normAutofit lnSpcReduction="10000"/>
          </a:bodyPr>
          <a:lstStyle/>
          <a:p>
            <a:r>
              <a:rPr lang="it-IT" sz="2000" b="1" i="1" dirty="0" smtClean="0"/>
              <a:t>La prima sezione che esaminiamo è l’</a:t>
            </a:r>
            <a:r>
              <a:rPr lang="it-IT" sz="2000" b="1" i="1" dirty="0" err="1" smtClean="0"/>
              <a:t>header</a:t>
            </a:r>
            <a:r>
              <a:rPr lang="it-IT" sz="2000" b="1" i="1" dirty="0" smtClean="0"/>
              <a:t>. Essa è composta da un’immagine, dotata di </a:t>
            </a:r>
            <a:r>
              <a:rPr lang="it-IT" sz="2000" b="1" i="1" dirty="0" err="1" smtClean="0"/>
              <a:t>overlay,da</a:t>
            </a:r>
            <a:r>
              <a:rPr lang="it-IT" sz="2000" b="1" i="1" dirty="0" smtClean="0"/>
              <a:t> una barra di navigazione che ho realizzato utilizzando un </a:t>
            </a:r>
            <a:r>
              <a:rPr lang="it-IT" sz="2000" b="1" i="1" dirty="0" err="1" smtClean="0"/>
              <a:t>flex</a:t>
            </a:r>
            <a:r>
              <a:rPr lang="it-IT" sz="2000" b="1" i="1" dirty="0" err="1"/>
              <a:t>-</a:t>
            </a:r>
            <a:r>
              <a:rPr lang="it-IT" sz="2000" b="1" i="1" dirty="0" err="1" smtClean="0"/>
              <a:t>conteiner</a:t>
            </a:r>
            <a:r>
              <a:rPr lang="it-IT" sz="2000" b="1" i="1" dirty="0" smtClean="0"/>
              <a:t> dove ho racchiuso un immagine che rappresenta il logo e ovviamente i vari collegamenti che ci conducono alle altre sezioni della nostra home page (HOME,RISTORANTI,NEWS,RECENSIONI,CONTATTI E ALTRE INFO).Inoltre il collegamento ALTRE INFO è stato reso un pulsante ed avrà le proprie caratteristiche. Fatto ciò ho implementato un menù che nella versione per desktop non sarà visibile, ma ci servirà nella versione mobile per sostituirsi ai vari collegamenti della barra di navigazione. Infine prima di chiudere l’</a:t>
            </a:r>
            <a:r>
              <a:rPr lang="it-IT" sz="2000" b="1" i="1" dirty="0" err="1" smtClean="0"/>
              <a:t>header</a:t>
            </a:r>
            <a:r>
              <a:rPr lang="it-IT" sz="2000" b="1" i="1" dirty="0" smtClean="0"/>
              <a:t> ho usato un’intestazione in grassetto e un secondo pulsante con la scritta «Prenota un tavolo». </a:t>
            </a:r>
          </a:p>
          <a:p>
            <a:pPr marL="0" indent="0">
              <a:buNone/>
            </a:pPr>
            <a:endParaRPr lang="it-IT" dirty="0"/>
          </a:p>
          <a:p>
            <a:pPr marL="0" indent="0">
              <a:buNone/>
            </a:pPr>
            <a:endParaRPr lang="it-IT" dirty="0" smtClean="0"/>
          </a:p>
        </p:txBody>
      </p:sp>
    </p:spTree>
    <p:extLst>
      <p:ext uri="{BB962C8B-B14F-4D97-AF65-F5344CB8AC3E}">
        <p14:creationId xmlns:p14="http://schemas.microsoft.com/office/powerpoint/2010/main" val="14123175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2"/>
          <a:stretch>
            <a:fillRect/>
          </a:stretch>
        </p:blipFill>
        <p:spPr>
          <a:xfrm>
            <a:off x="4556322" y="2815258"/>
            <a:ext cx="7163017" cy="3459226"/>
          </a:xfrm>
          <a:prstGeom prst="rect">
            <a:avLst/>
          </a:prstGeom>
        </p:spPr>
      </p:pic>
      <p:sp>
        <p:nvSpPr>
          <p:cNvPr id="3" name="Parentesi graffa aperta 2"/>
          <p:cNvSpPr/>
          <p:nvPr/>
        </p:nvSpPr>
        <p:spPr>
          <a:xfrm>
            <a:off x="3639855" y="3454763"/>
            <a:ext cx="870857" cy="28325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4" name="CasellaDiTesto 3"/>
          <p:cNvSpPr txBox="1"/>
          <p:nvPr/>
        </p:nvSpPr>
        <p:spPr>
          <a:xfrm>
            <a:off x="2755751" y="4621366"/>
            <a:ext cx="1114696" cy="369332"/>
          </a:xfrm>
          <a:prstGeom prst="rect">
            <a:avLst/>
          </a:prstGeom>
          <a:noFill/>
        </p:spPr>
        <p:txBody>
          <a:bodyPr wrap="square" rtlCol="0">
            <a:spAutoFit/>
          </a:bodyPr>
          <a:lstStyle/>
          <a:p>
            <a:r>
              <a:rPr lang="it-IT" b="1" dirty="0" smtClean="0"/>
              <a:t>700px</a:t>
            </a:r>
            <a:endParaRPr lang="it-IT" b="1" dirty="0"/>
          </a:p>
        </p:txBody>
      </p:sp>
      <p:sp>
        <p:nvSpPr>
          <p:cNvPr id="5" name="Parentesi graffa aperta 4"/>
          <p:cNvSpPr/>
          <p:nvPr/>
        </p:nvSpPr>
        <p:spPr>
          <a:xfrm>
            <a:off x="3989504" y="2826369"/>
            <a:ext cx="521208" cy="59456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7" name="CasellaDiTesto 6"/>
          <p:cNvSpPr txBox="1"/>
          <p:nvPr/>
        </p:nvSpPr>
        <p:spPr>
          <a:xfrm>
            <a:off x="3232297" y="2897555"/>
            <a:ext cx="1002465" cy="369332"/>
          </a:xfrm>
          <a:prstGeom prst="rect">
            <a:avLst/>
          </a:prstGeom>
          <a:noFill/>
        </p:spPr>
        <p:txBody>
          <a:bodyPr wrap="square" rtlCol="0">
            <a:spAutoFit/>
          </a:bodyPr>
          <a:lstStyle/>
          <a:p>
            <a:r>
              <a:rPr lang="it-IT" b="1" dirty="0" smtClean="0"/>
              <a:t>70px</a:t>
            </a:r>
            <a:endParaRPr lang="it-IT" b="1" dirty="0"/>
          </a:p>
        </p:txBody>
      </p:sp>
      <p:sp>
        <p:nvSpPr>
          <p:cNvPr id="8" name="Parentesi graffa chiusa 7"/>
          <p:cNvSpPr/>
          <p:nvPr/>
        </p:nvSpPr>
        <p:spPr>
          <a:xfrm>
            <a:off x="8137831" y="2994398"/>
            <a:ext cx="113212" cy="25264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0" name="CasellaDiTesto 9"/>
          <p:cNvSpPr txBox="1"/>
          <p:nvPr/>
        </p:nvSpPr>
        <p:spPr>
          <a:xfrm>
            <a:off x="8172994" y="2826368"/>
            <a:ext cx="426720" cy="246221"/>
          </a:xfrm>
          <a:prstGeom prst="rect">
            <a:avLst/>
          </a:prstGeom>
          <a:noFill/>
        </p:spPr>
        <p:txBody>
          <a:bodyPr wrap="square" rtlCol="0">
            <a:spAutoFit/>
          </a:bodyPr>
          <a:lstStyle/>
          <a:p>
            <a:r>
              <a:rPr lang="it-IT" sz="1000" b="1" dirty="0" smtClean="0"/>
              <a:t>2px</a:t>
            </a:r>
            <a:endParaRPr lang="it-IT" sz="1000" b="1" dirty="0"/>
          </a:p>
        </p:txBody>
      </p:sp>
      <p:sp>
        <p:nvSpPr>
          <p:cNvPr id="12" name="Parentesi graffa aperta 11"/>
          <p:cNvSpPr/>
          <p:nvPr/>
        </p:nvSpPr>
        <p:spPr>
          <a:xfrm rot="5400000">
            <a:off x="7793236" y="-1157318"/>
            <a:ext cx="689192" cy="7163018"/>
          </a:xfrm>
          <a:prstGeom prst="leftBrace">
            <a:avLst>
              <a:gd name="adj1" fmla="val 0"/>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6" name="CasellaDiTesto 15"/>
          <p:cNvSpPr txBox="1"/>
          <p:nvPr/>
        </p:nvSpPr>
        <p:spPr>
          <a:xfrm>
            <a:off x="7350033" y="1778957"/>
            <a:ext cx="2499361" cy="369332"/>
          </a:xfrm>
          <a:prstGeom prst="rect">
            <a:avLst/>
          </a:prstGeom>
          <a:noFill/>
        </p:spPr>
        <p:txBody>
          <a:bodyPr wrap="square" rtlCol="0">
            <a:spAutoFit/>
          </a:bodyPr>
          <a:lstStyle/>
          <a:p>
            <a:r>
              <a:rPr lang="it-IT" b="1" dirty="0" smtClean="0"/>
              <a:t>100% della pagina</a:t>
            </a:r>
            <a:endParaRPr lang="it-IT" b="1" dirty="0"/>
          </a:p>
        </p:txBody>
      </p:sp>
      <p:sp>
        <p:nvSpPr>
          <p:cNvPr id="18" name="Parentesi graffa chiusa 17"/>
          <p:cNvSpPr/>
          <p:nvPr/>
        </p:nvSpPr>
        <p:spPr>
          <a:xfrm>
            <a:off x="6485810" y="3014244"/>
            <a:ext cx="156754" cy="25264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9" name="CasellaDiTesto 18"/>
          <p:cNvSpPr txBox="1"/>
          <p:nvPr/>
        </p:nvSpPr>
        <p:spPr>
          <a:xfrm>
            <a:off x="6527070" y="2852492"/>
            <a:ext cx="566058" cy="246221"/>
          </a:xfrm>
          <a:prstGeom prst="rect">
            <a:avLst/>
          </a:prstGeom>
          <a:noFill/>
        </p:spPr>
        <p:txBody>
          <a:bodyPr wrap="square" rtlCol="0">
            <a:spAutoFit/>
          </a:bodyPr>
          <a:lstStyle/>
          <a:p>
            <a:r>
              <a:rPr lang="it-IT" sz="1000" b="1" dirty="0" smtClean="0"/>
              <a:t>50px</a:t>
            </a:r>
            <a:endParaRPr lang="it-IT" sz="1000" b="1" dirty="0"/>
          </a:p>
        </p:txBody>
      </p:sp>
      <p:sp>
        <p:nvSpPr>
          <p:cNvPr id="20" name="Parentesi graffa aperta 19"/>
          <p:cNvSpPr/>
          <p:nvPr/>
        </p:nvSpPr>
        <p:spPr>
          <a:xfrm rot="16200000" flipH="1" flipV="1">
            <a:off x="5433916" y="2125738"/>
            <a:ext cx="205934" cy="1571081"/>
          </a:xfrm>
          <a:prstGeom prst="leftBrace">
            <a:avLst>
              <a:gd name="adj1" fmla="val 8333"/>
              <a:gd name="adj2" fmla="val 5090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21" name="CasellaDiTesto 20"/>
          <p:cNvSpPr txBox="1"/>
          <p:nvPr/>
        </p:nvSpPr>
        <p:spPr>
          <a:xfrm>
            <a:off x="4796953" y="2826367"/>
            <a:ext cx="922784" cy="246221"/>
          </a:xfrm>
          <a:prstGeom prst="rect">
            <a:avLst/>
          </a:prstGeom>
          <a:noFill/>
        </p:spPr>
        <p:txBody>
          <a:bodyPr wrap="square" rtlCol="0">
            <a:spAutoFit/>
          </a:bodyPr>
          <a:lstStyle/>
          <a:p>
            <a:r>
              <a:rPr lang="it-IT" sz="1000" b="1" dirty="0" smtClean="0"/>
              <a:t>350px</a:t>
            </a:r>
            <a:endParaRPr lang="it-IT" sz="1000" b="1" dirty="0"/>
          </a:p>
        </p:txBody>
      </p:sp>
      <p:sp>
        <p:nvSpPr>
          <p:cNvPr id="22" name="CasellaDiTesto 21"/>
          <p:cNvSpPr txBox="1"/>
          <p:nvPr/>
        </p:nvSpPr>
        <p:spPr>
          <a:xfrm>
            <a:off x="3788230" y="235131"/>
            <a:ext cx="6557554" cy="923330"/>
          </a:xfrm>
          <a:prstGeom prst="rect">
            <a:avLst/>
          </a:prstGeom>
          <a:noFill/>
        </p:spPr>
        <p:txBody>
          <a:bodyPr wrap="square" rtlCol="0">
            <a:spAutoFit/>
          </a:bodyPr>
          <a:lstStyle/>
          <a:p>
            <a:pPr algn="ctr"/>
            <a:r>
              <a:rPr lang="it-IT" sz="5400" b="1" i="1" dirty="0" smtClean="0">
                <a:solidFill>
                  <a:srgbClr val="C00000"/>
                </a:solidFill>
              </a:rPr>
              <a:t>HEADER</a:t>
            </a:r>
            <a:endParaRPr lang="it-IT" sz="5400" b="1" i="1" dirty="0">
              <a:solidFill>
                <a:srgbClr val="C00000"/>
              </a:solidFill>
            </a:endParaRPr>
          </a:p>
        </p:txBody>
      </p:sp>
    </p:spTree>
    <p:extLst>
      <p:ext uri="{BB962C8B-B14F-4D97-AF65-F5344CB8AC3E}">
        <p14:creationId xmlns:p14="http://schemas.microsoft.com/office/powerpoint/2010/main" val="2294668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pPr algn="ctr"/>
            <a:r>
              <a:rPr lang="it-IT" sz="5400" b="1" i="1" dirty="0" smtClean="0">
                <a:solidFill>
                  <a:srgbClr val="C00000"/>
                </a:solidFill>
              </a:rPr>
              <a:t>SECTION</a:t>
            </a:r>
            <a:endParaRPr lang="it-IT" sz="5400" b="1" i="1" dirty="0">
              <a:solidFill>
                <a:srgbClr val="C00000"/>
              </a:solidFill>
            </a:endParaRPr>
          </a:p>
        </p:txBody>
      </p:sp>
      <p:sp>
        <p:nvSpPr>
          <p:cNvPr id="3" name="Segnaposto contenuto 2"/>
          <p:cNvSpPr>
            <a:spLocks noGrp="1"/>
          </p:cNvSpPr>
          <p:nvPr>
            <p:ph idx="1"/>
          </p:nvPr>
        </p:nvSpPr>
        <p:spPr/>
        <p:txBody>
          <a:bodyPr>
            <a:normAutofit/>
          </a:bodyPr>
          <a:lstStyle/>
          <a:p>
            <a:r>
              <a:rPr lang="it-IT" sz="2000" b="1" i="1" dirty="0" smtClean="0"/>
              <a:t>La seconda sezione della mia home page è la </a:t>
            </a:r>
            <a:r>
              <a:rPr lang="it-IT" sz="2000" b="1" i="1" dirty="0" err="1" smtClean="0"/>
              <a:t>section</a:t>
            </a:r>
            <a:r>
              <a:rPr lang="it-IT" sz="2000" b="1" i="1" dirty="0" smtClean="0"/>
              <a:t>. Essa è composta da un’intestazione seguita da un paragrafo. Poi ho deciso di comporre la mia </a:t>
            </a:r>
            <a:r>
              <a:rPr lang="it-IT" sz="2000" b="1" i="1" dirty="0" err="1" smtClean="0"/>
              <a:t>section</a:t>
            </a:r>
            <a:r>
              <a:rPr lang="it-IT" sz="2000" b="1" i="1" dirty="0" smtClean="0"/>
              <a:t> con un contenitore chiamato </a:t>
            </a:r>
            <a:r>
              <a:rPr lang="it-IT" sz="2000" b="1" i="1" dirty="0" err="1" smtClean="0"/>
              <a:t>main</a:t>
            </a:r>
            <a:r>
              <a:rPr lang="it-IT" sz="2000" b="1" i="1" dirty="0" smtClean="0"/>
              <a:t>, il quale contiene due immagini seguite dalle rispettive intestazioni. Inoltre ho usato un secondo paragrafo alla fine di tale </a:t>
            </a:r>
            <a:r>
              <a:rPr lang="it-IT" sz="2000" b="1" i="1" dirty="0" err="1" smtClean="0"/>
              <a:t>contenitore.In</a:t>
            </a:r>
            <a:r>
              <a:rPr lang="it-IT" sz="2000" b="1" i="1" dirty="0" smtClean="0"/>
              <a:t> secondo luogo ho deciso di utilizzare altri due contenitori, chiamati </a:t>
            </a:r>
            <a:r>
              <a:rPr lang="it-IT" sz="2000" b="1" i="1" dirty="0" err="1" smtClean="0"/>
              <a:t>main-conteiner</a:t>
            </a:r>
            <a:r>
              <a:rPr lang="it-IT" sz="2000" b="1" i="1" dirty="0" smtClean="0"/>
              <a:t>, realizzati utilizzando il concetto di classe e di ereditarietà. Tali contenitori sono caratterizzati da un’immagine, un’intestazione e un paragrafo, il tutto disposto in colonna. Alla fine ho deciso, prima di chiudere la </a:t>
            </a:r>
            <a:r>
              <a:rPr lang="it-IT" sz="2000" b="1" i="1" dirty="0" err="1" smtClean="0"/>
              <a:t>section</a:t>
            </a:r>
            <a:r>
              <a:rPr lang="it-IT" sz="2000" b="1" i="1" dirty="0" smtClean="0"/>
              <a:t> di inserire un pulsante con la scritta «Scopri di più».</a:t>
            </a:r>
            <a:endParaRPr lang="it-IT" sz="2000" b="1" i="1" dirty="0"/>
          </a:p>
        </p:txBody>
      </p:sp>
    </p:spTree>
    <p:extLst>
      <p:ext uri="{BB962C8B-B14F-4D97-AF65-F5344CB8AC3E}">
        <p14:creationId xmlns:p14="http://schemas.microsoft.com/office/powerpoint/2010/main" val="38732352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2"/>
          <a:stretch>
            <a:fillRect/>
          </a:stretch>
        </p:blipFill>
        <p:spPr>
          <a:xfrm>
            <a:off x="4016189" y="3327827"/>
            <a:ext cx="7799295" cy="2953530"/>
          </a:xfrm>
          <a:prstGeom prst="rect">
            <a:avLst/>
          </a:prstGeom>
        </p:spPr>
      </p:pic>
      <p:sp>
        <p:nvSpPr>
          <p:cNvPr id="3" name="Parentesi graffa aperta 2"/>
          <p:cNvSpPr/>
          <p:nvPr/>
        </p:nvSpPr>
        <p:spPr>
          <a:xfrm>
            <a:off x="3146612" y="3327827"/>
            <a:ext cx="699247" cy="295353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4" name="CasellaDiTesto 3"/>
          <p:cNvSpPr txBox="1"/>
          <p:nvPr/>
        </p:nvSpPr>
        <p:spPr>
          <a:xfrm>
            <a:off x="2375647" y="4604537"/>
            <a:ext cx="869576" cy="369332"/>
          </a:xfrm>
          <a:prstGeom prst="rect">
            <a:avLst/>
          </a:prstGeom>
          <a:noFill/>
        </p:spPr>
        <p:txBody>
          <a:bodyPr wrap="square" rtlCol="0">
            <a:spAutoFit/>
          </a:bodyPr>
          <a:lstStyle/>
          <a:p>
            <a:r>
              <a:rPr lang="it-IT" b="1" dirty="0" smtClean="0"/>
              <a:t>400px</a:t>
            </a:r>
            <a:endParaRPr lang="it-IT" b="1" dirty="0"/>
          </a:p>
        </p:txBody>
      </p:sp>
      <p:sp>
        <p:nvSpPr>
          <p:cNvPr id="5" name="Parentesi graffa aperta 4"/>
          <p:cNvSpPr/>
          <p:nvPr/>
        </p:nvSpPr>
        <p:spPr>
          <a:xfrm>
            <a:off x="4652683" y="4338918"/>
            <a:ext cx="268942" cy="145228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7" name="Parentesi graffa aperta 6"/>
          <p:cNvSpPr/>
          <p:nvPr/>
        </p:nvSpPr>
        <p:spPr>
          <a:xfrm>
            <a:off x="8480612" y="4338918"/>
            <a:ext cx="385482" cy="145228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8" name="Parentesi graffa aperta 7"/>
          <p:cNvSpPr/>
          <p:nvPr/>
        </p:nvSpPr>
        <p:spPr>
          <a:xfrm rot="5400000">
            <a:off x="9760323" y="3296771"/>
            <a:ext cx="170330" cy="17526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9" name="Parentesi graffa aperta 8"/>
          <p:cNvSpPr/>
          <p:nvPr/>
        </p:nvSpPr>
        <p:spPr>
          <a:xfrm rot="5400000">
            <a:off x="7548284" y="-941293"/>
            <a:ext cx="654422" cy="771861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0" name="Parentesi graffa aperta 9"/>
          <p:cNvSpPr/>
          <p:nvPr/>
        </p:nvSpPr>
        <p:spPr>
          <a:xfrm rot="5400000">
            <a:off x="5822577" y="3321425"/>
            <a:ext cx="272466" cy="176252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1" name="CasellaDiTesto 10"/>
          <p:cNvSpPr txBox="1"/>
          <p:nvPr/>
        </p:nvSpPr>
        <p:spPr>
          <a:xfrm>
            <a:off x="6840072" y="2221470"/>
            <a:ext cx="2357718" cy="369332"/>
          </a:xfrm>
          <a:prstGeom prst="rect">
            <a:avLst/>
          </a:prstGeom>
          <a:noFill/>
        </p:spPr>
        <p:txBody>
          <a:bodyPr wrap="square" rtlCol="0">
            <a:spAutoFit/>
          </a:bodyPr>
          <a:lstStyle/>
          <a:p>
            <a:r>
              <a:rPr lang="it-IT" b="1" dirty="0" smtClean="0"/>
              <a:t>100% della pagina</a:t>
            </a:r>
            <a:endParaRPr lang="it-IT" b="1" dirty="0"/>
          </a:p>
        </p:txBody>
      </p:sp>
      <p:sp>
        <p:nvSpPr>
          <p:cNvPr id="12" name="CasellaDiTesto 11"/>
          <p:cNvSpPr txBox="1"/>
          <p:nvPr/>
        </p:nvSpPr>
        <p:spPr>
          <a:xfrm>
            <a:off x="5077547" y="3953435"/>
            <a:ext cx="803299" cy="246221"/>
          </a:xfrm>
          <a:prstGeom prst="rect">
            <a:avLst/>
          </a:prstGeom>
          <a:noFill/>
        </p:spPr>
        <p:txBody>
          <a:bodyPr wrap="square" rtlCol="0">
            <a:spAutoFit/>
          </a:bodyPr>
          <a:lstStyle/>
          <a:p>
            <a:r>
              <a:rPr lang="it-IT" sz="1000" b="1" dirty="0" smtClean="0"/>
              <a:t>350px</a:t>
            </a:r>
            <a:endParaRPr lang="it-IT" sz="1000" b="1" dirty="0"/>
          </a:p>
        </p:txBody>
      </p:sp>
      <p:sp>
        <p:nvSpPr>
          <p:cNvPr id="13" name="CasellaDiTesto 12"/>
          <p:cNvSpPr txBox="1"/>
          <p:nvPr/>
        </p:nvSpPr>
        <p:spPr>
          <a:xfrm>
            <a:off x="10390094" y="3953435"/>
            <a:ext cx="744071" cy="246221"/>
          </a:xfrm>
          <a:prstGeom prst="rect">
            <a:avLst/>
          </a:prstGeom>
          <a:noFill/>
        </p:spPr>
        <p:txBody>
          <a:bodyPr wrap="square" rtlCol="0">
            <a:spAutoFit/>
          </a:bodyPr>
          <a:lstStyle/>
          <a:p>
            <a:r>
              <a:rPr lang="it-IT" sz="1000" b="1" dirty="0" smtClean="0"/>
              <a:t>350px</a:t>
            </a:r>
            <a:endParaRPr lang="it-IT" sz="1000" b="1" dirty="0"/>
          </a:p>
        </p:txBody>
      </p:sp>
      <p:sp>
        <p:nvSpPr>
          <p:cNvPr id="14" name="CasellaDiTesto 13"/>
          <p:cNvSpPr txBox="1"/>
          <p:nvPr/>
        </p:nvSpPr>
        <p:spPr>
          <a:xfrm>
            <a:off x="4016189" y="4708250"/>
            <a:ext cx="995084" cy="338554"/>
          </a:xfrm>
          <a:prstGeom prst="rect">
            <a:avLst/>
          </a:prstGeom>
          <a:noFill/>
        </p:spPr>
        <p:txBody>
          <a:bodyPr wrap="square" rtlCol="0">
            <a:spAutoFit/>
          </a:bodyPr>
          <a:lstStyle/>
          <a:p>
            <a:r>
              <a:rPr lang="it-IT" sz="1600" b="1" dirty="0" smtClean="0"/>
              <a:t>280px</a:t>
            </a:r>
            <a:endParaRPr lang="it-IT" sz="1600" b="1" dirty="0"/>
          </a:p>
        </p:txBody>
      </p:sp>
      <p:sp>
        <p:nvSpPr>
          <p:cNvPr id="15" name="CasellaDiTesto 14"/>
          <p:cNvSpPr txBox="1"/>
          <p:nvPr/>
        </p:nvSpPr>
        <p:spPr>
          <a:xfrm>
            <a:off x="7741022" y="4804592"/>
            <a:ext cx="932331" cy="338554"/>
          </a:xfrm>
          <a:prstGeom prst="rect">
            <a:avLst/>
          </a:prstGeom>
          <a:noFill/>
        </p:spPr>
        <p:txBody>
          <a:bodyPr wrap="square" rtlCol="0">
            <a:spAutoFit/>
          </a:bodyPr>
          <a:lstStyle/>
          <a:p>
            <a:r>
              <a:rPr lang="it-IT" sz="1600" b="1" dirty="0" smtClean="0"/>
              <a:t>280px</a:t>
            </a:r>
            <a:endParaRPr lang="it-IT" sz="1600" b="1" dirty="0"/>
          </a:p>
        </p:txBody>
      </p:sp>
      <p:sp>
        <p:nvSpPr>
          <p:cNvPr id="16" name="CasellaDiTesto 15"/>
          <p:cNvSpPr txBox="1"/>
          <p:nvPr/>
        </p:nvSpPr>
        <p:spPr>
          <a:xfrm>
            <a:off x="2951434" y="381376"/>
            <a:ext cx="9439837" cy="923330"/>
          </a:xfrm>
          <a:prstGeom prst="rect">
            <a:avLst/>
          </a:prstGeom>
          <a:noFill/>
        </p:spPr>
        <p:txBody>
          <a:bodyPr wrap="square" rtlCol="0">
            <a:spAutoFit/>
          </a:bodyPr>
          <a:lstStyle/>
          <a:p>
            <a:pPr algn="ctr"/>
            <a:r>
              <a:rPr lang="it-IT" sz="5400" b="1" i="1" dirty="0" smtClean="0">
                <a:solidFill>
                  <a:srgbClr val="C00000"/>
                </a:solidFill>
              </a:rPr>
              <a:t>SECTION(MAIN)</a:t>
            </a:r>
          </a:p>
        </p:txBody>
      </p:sp>
    </p:spTree>
    <p:extLst>
      <p:ext uri="{BB962C8B-B14F-4D97-AF65-F5344CB8AC3E}">
        <p14:creationId xmlns:p14="http://schemas.microsoft.com/office/powerpoint/2010/main" val="7736076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2"/>
          <a:stretch>
            <a:fillRect/>
          </a:stretch>
        </p:blipFill>
        <p:spPr>
          <a:xfrm>
            <a:off x="6237144" y="680837"/>
            <a:ext cx="5782237" cy="2846828"/>
          </a:xfrm>
          <a:prstGeom prst="rect">
            <a:avLst/>
          </a:prstGeom>
        </p:spPr>
      </p:pic>
      <p:sp>
        <p:nvSpPr>
          <p:cNvPr id="5" name="Parentesi graffa aperta 4"/>
          <p:cNvSpPr/>
          <p:nvPr/>
        </p:nvSpPr>
        <p:spPr>
          <a:xfrm>
            <a:off x="5011271" y="591671"/>
            <a:ext cx="1093694" cy="569365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6" name="Parentesi graffa aperta 5"/>
          <p:cNvSpPr/>
          <p:nvPr/>
        </p:nvSpPr>
        <p:spPr>
          <a:xfrm rot="5400000">
            <a:off x="8955739" y="-2474260"/>
            <a:ext cx="349624" cy="5782238"/>
          </a:xfrm>
          <a:prstGeom prst="leftBrace">
            <a:avLst>
              <a:gd name="adj1" fmla="val 13652"/>
              <a:gd name="adj2" fmla="val 4984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pic>
        <p:nvPicPr>
          <p:cNvPr id="7" name="Immagine 6"/>
          <p:cNvPicPr>
            <a:picLocks noChangeAspect="1"/>
          </p:cNvPicPr>
          <p:nvPr/>
        </p:nvPicPr>
        <p:blipFill>
          <a:blip r:embed="rId3"/>
          <a:stretch>
            <a:fillRect/>
          </a:stretch>
        </p:blipFill>
        <p:spPr>
          <a:xfrm>
            <a:off x="6239430" y="3470142"/>
            <a:ext cx="5777664" cy="2849091"/>
          </a:xfrm>
          <a:prstGeom prst="rect">
            <a:avLst/>
          </a:prstGeom>
        </p:spPr>
      </p:pic>
      <p:sp>
        <p:nvSpPr>
          <p:cNvPr id="8" name="Parentesi graffa aperta 7"/>
          <p:cNvSpPr/>
          <p:nvPr/>
        </p:nvSpPr>
        <p:spPr>
          <a:xfrm>
            <a:off x="9187542" y="940526"/>
            <a:ext cx="217715" cy="116694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9" name="Parentesi graffa aperta 8"/>
          <p:cNvSpPr/>
          <p:nvPr/>
        </p:nvSpPr>
        <p:spPr>
          <a:xfrm>
            <a:off x="6339840" y="870857"/>
            <a:ext cx="165463" cy="117565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0" name="Parentesi graffa aperta 9"/>
          <p:cNvSpPr/>
          <p:nvPr/>
        </p:nvSpPr>
        <p:spPr>
          <a:xfrm>
            <a:off x="6422571" y="3587931"/>
            <a:ext cx="82732" cy="117565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1" name="Parentesi graffa aperta 10"/>
          <p:cNvSpPr/>
          <p:nvPr/>
        </p:nvSpPr>
        <p:spPr>
          <a:xfrm>
            <a:off x="9309462" y="3578091"/>
            <a:ext cx="156755" cy="117565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2" name="Parentesi graffa aperta 11"/>
          <p:cNvSpPr/>
          <p:nvPr/>
        </p:nvSpPr>
        <p:spPr>
          <a:xfrm rot="5400000">
            <a:off x="7517415" y="2440319"/>
            <a:ext cx="269965" cy="20252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3" name="Parentesi graffa aperta 12"/>
          <p:cNvSpPr/>
          <p:nvPr/>
        </p:nvSpPr>
        <p:spPr>
          <a:xfrm rot="5400000">
            <a:off x="10410840" y="2373342"/>
            <a:ext cx="183393" cy="20726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4" name="CasellaDiTesto 13"/>
          <p:cNvSpPr txBox="1"/>
          <p:nvPr/>
        </p:nvSpPr>
        <p:spPr>
          <a:xfrm>
            <a:off x="6422571" y="113211"/>
            <a:ext cx="3148149" cy="338554"/>
          </a:xfrm>
          <a:prstGeom prst="rect">
            <a:avLst/>
          </a:prstGeom>
          <a:noFill/>
        </p:spPr>
        <p:txBody>
          <a:bodyPr wrap="square" rtlCol="0">
            <a:spAutoFit/>
          </a:bodyPr>
          <a:lstStyle/>
          <a:p>
            <a:r>
              <a:rPr lang="it-IT" sz="1600" b="1" dirty="0" smtClean="0"/>
              <a:t>100% della pagina</a:t>
            </a:r>
            <a:endParaRPr lang="it-IT" sz="1600" b="1" dirty="0"/>
          </a:p>
        </p:txBody>
      </p:sp>
      <p:sp>
        <p:nvSpPr>
          <p:cNvPr id="15" name="CasellaDiTesto 14"/>
          <p:cNvSpPr txBox="1"/>
          <p:nvPr/>
        </p:nvSpPr>
        <p:spPr>
          <a:xfrm>
            <a:off x="4049488" y="3201182"/>
            <a:ext cx="957943" cy="369332"/>
          </a:xfrm>
          <a:prstGeom prst="rect">
            <a:avLst/>
          </a:prstGeom>
          <a:noFill/>
        </p:spPr>
        <p:txBody>
          <a:bodyPr wrap="square" rtlCol="0">
            <a:spAutoFit/>
          </a:bodyPr>
          <a:lstStyle/>
          <a:p>
            <a:r>
              <a:rPr lang="it-IT" b="1" dirty="0" smtClean="0"/>
              <a:t>750px</a:t>
            </a:r>
            <a:endParaRPr lang="it-IT" b="1" dirty="0"/>
          </a:p>
        </p:txBody>
      </p:sp>
      <p:sp>
        <p:nvSpPr>
          <p:cNvPr id="16" name="Parentesi graffa aperta 15"/>
          <p:cNvSpPr/>
          <p:nvPr/>
        </p:nvSpPr>
        <p:spPr>
          <a:xfrm rot="5400000">
            <a:off x="7573071" y="-221099"/>
            <a:ext cx="158652" cy="202525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7" name="Parentesi graffa aperta 16"/>
          <p:cNvSpPr/>
          <p:nvPr/>
        </p:nvSpPr>
        <p:spPr>
          <a:xfrm rot="5400000">
            <a:off x="10366476" y="-231855"/>
            <a:ext cx="272122" cy="207264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9" name="CasellaDiTesto 18"/>
          <p:cNvSpPr txBox="1"/>
          <p:nvPr/>
        </p:nvSpPr>
        <p:spPr>
          <a:xfrm>
            <a:off x="6339840" y="2238103"/>
            <a:ext cx="299927" cy="369332"/>
          </a:xfrm>
          <a:prstGeom prst="rect">
            <a:avLst/>
          </a:prstGeom>
          <a:noFill/>
        </p:spPr>
        <p:txBody>
          <a:bodyPr wrap="square" rtlCol="0">
            <a:spAutoFit/>
          </a:bodyPr>
          <a:lstStyle/>
          <a:p>
            <a:endParaRPr lang="it-IT" dirty="0"/>
          </a:p>
        </p:txBody>
      </p:sp>
      <p:sp>
        <p:nvSpPr>
          <p:cNvPr id="20" name="CasellaDiTesto 19"/>
          <p:cNvSpPr txBox="1"/>
          <p:nvPr/>
        </p:nvSpPr>
        <p:spPr>
          <a:xfrm>
            <a:off x="6234858" y="2124839"/>
            <a:ext cx="784251" cy="307777"/>
          </a:xfrm>
          <a:prstGeom prst="rect">
            <a:avLst/>
          </a:prstGeom>
          <a:noFill/>
        </p:spPr>
        <p:txBody>
          <a:bodyPr wrap="square" rtlCol="0">
            <a:spAutoFit/>
          </a:bodyPr>
          <a:lstStyle/>
          <a:p>
            <a:r>
              <a:rPr lang="it-IT" sz="1400" b="1" dirty="0" smtClean="0"/>
              <a:t>309px</a:t>
            </a:r>
            <a:endParaRPr lang="it-IT" sz="1400" b="1" dirty="0"/>
          </a:p>
        </p:txBody>
      </p:sp>
      <p:sp>
        <p:nvSpPr>
          <p:cNvPr id="22" name="CasellaDiTesto 21"/>
          <p:cNvSpPr txBox="1"/>
          <p:nvPr/>
        </p:nvSpPr>
        <p:spPr>
          <a:xfrm>
            <a:off x="8660155" y="1213654"/>
            <a:ext cx="806060" cy="307777"/>
          </a:xfrm>
          <a:prstGeom prst="rect">
            <a:avLst/>
          </a:prstGeom>
          <a:noFill/>
        </p:spPr>
        <p:txBody>
          <a:bodyPr wrap="square" rtlCol="0">
            <a:spAutoFit/>
          </a:bodyPr>
          <a:lstStyle/>
          <a:p>
            <a:r>
              <a:rPr lang="it-IT" sz="1400" b="1" dirty="0" smtClean="0"/>
              <a:t>309px</a:t>
            </a:r>
            <a:endParaRPr lang="it-IT" sz="1400" b="1" dirty="0"/>
          </a:p>
        </p:txBody>
      </p:sp>
      <p:sp>
        <p:nvSpPr>
          <p:cNvPr id="23" name="CasellaDiTesto 22"/>
          <p:cNvSpPr txBox="1"/>
          <p:nvPr/>
        </p:nvSpPr>
        <p:spPr>
          <a:xfrm>
            <a:off x="8804366" y="4092335"/>
            <a:ext cx="383176" cy="369332"/>
          </a:xfrm>
          <a:prstGeom prst="rect">
            <a:avLst/>
          </a:prstGeom>
          <a:noFill/>
        </p:spPr>
        <p:txBody>
          <a:bodyPr wrap="square" rtlCol="0">
            <a:spAutoFit/>
          </a:bodyPr>
          <a:lstStyle/>
          <a:p>
            <a:endParaRPr lang="it-IT" dirty="0"/>
          </a:p>
        </p:txBody>
      </p:sp>
      <p:sp>
        <p:nvSpPr>
          <p:cNvPr id="24" name="CasellaDiTesto 23"/>
          <p:cNvSpPr txBox="1"/>
          <p:nvPr/>
        </p:nvSpPr>
        <p:spPr>
          <a:xfrm>
            <a:off x="8717276" y="3876426"/>
            <a:ext cx="766354" cy="307777"/>
          </a:xfrm>
          <a:prstGeom prst="rect">
            <a:avLst/>
          </a:prstGeom>
          <a:noFill/>
        </p:spPr>
        <p:txBody>
          <a:bodyPr wrap="square" rtlCol="0">
            <a:spAutoFit/>
          </a:bodyPr>
          <a:lstStyle/>
          <a:p>
            <a:r>
              <a:rPr lang="it-IT" sz="1400" b="1" dirty="0" smtClean="0"/>
              <a:t>309px</a:t>
            </a:r>
            <a:endParaRPr lang="it-IT" sz="1400" b="1" dirty="0"/>
          </a:p>
        </p:txBody>
      </p:sp>
      <p:sp>
        <p:nvSpPr>
          <p:cNvPr id="25" name="CasellaDiTesto 24"/>
          <p:cNvSpPr txBox="1"/>
          <p:nvPr/>
        </p:nvSpPr>
        <p:spPr>
          <a:xfrm>
            <a:off x="6195908" y="4763589"/>
            <a:ext cx="862149" cy="307777"/>
          </a:xfrm>
          <a:prstGeom prst="rect">
            <a:avLst/>
          </a:prstGeom>
          <a:noFill/>
        </p:spPr>
        <p:txBody>
          <a:bodyPr wrap="square" rtlCol="0">
            <a:spAutoFit/>
          </a:bodyPr>
          <a:lstStyle/>
          <a:p>
            <a:r>
              <a:rPr lang="it-IT" sz="1400" b="1" dirty="0" smtClean="0"/>
              <a:t>309px</a:t>
            </a:r>
            <a:endParaRPr lang="it-IT" sz="1400" b="1" dirty="0"/>
          </a:p>
        </p:txBody>
      </p:sp>
      <p:sp>
        <p:nvSpPr>
          <p:cNvPr id="26" name="CasellaDiTesto 25"/>
          <p:cNvSpPr txBox="1"/>
          <p:nvPr/>
        </p:nvSpPr>
        <p:spPr>
          <a:xfrm>
            <a:off x="10926154" y="758352"/>
            <a:ext cx="612703" cy="246221"/>
          </a:xfrm>
          <a:prstGeom prst="rect">
            <a:avLst/>
          </a:prstGeom>
          <a:noFill/>
        </p:spPr>
        <p:txBody>
          <a:bodyPr wrap="square" rtlCol="0">
            <a:spAutoFit/>
          </a:bodyPr>
          <a:lstStyle/>
          <a:p>
            <a:r>
              <a:rPr lang="it-IT" sz="1000" b="1" dirty="0" smtClean="0"/>
              <a:t>550px</a:t>
            </a:r>
            <a:endParaRPr lang="it-IT" sz="1000" b="1" dirty="0"/>
          </a:p>
        </p:txBody>
      </p:sp>
      <p:sp>
        <p:nvSpPr>
          <p:cNvPr id="28" name="CasellaDiTesto 27"/>
          <p:cNvSpPr txBox="1"/>
          <p:nvPr/>
        </p:nvSpPr>
        <p:spPr>
          <a:xfrm>
            <a:off x="10960929" y="3409662"/>
            <a:ext cx="748932" cy="246221"/>
          </a:xfrm>
          <a:prstGeom prst="rect">
            <a:avLst/>
          </a:prstGeom>
          <a:noFill/>
        </p:spPr>
        <p:txBody>
          <a:bodyPr wrap="square" rtlCol="0">
            <a:spAutoFit/>
          </a:bodyPr>
          <a:lstStyle/>
          <a:p>
            <a:r>
              <a:rPr lang="it-IT" sz="1000" b="1" dirty="0" smtClean="0"/>
              <a:t>550px</a:t>
            </a:r>
            <a:endParaRPr lang="it-IT" sz="1000" b="1" dirty="0"/>
          </a:p>
        </p:txBody>
      </p:sp>
      <p:sp>
        <p:nvSpPr>
          <p:cNvPr id="29" name="CasellaDiTesto 28"/>
          <p:cNvSpPr txBox="1"/>
          <p:nvPr/>
        </p:nvSpPr>
        <p:spPr>
          <a:xfrm>
            <a:off x="8125758" y="766895"/>
            <a:ext cx="616760" cy="246221"/>
          </a:xfrm>
          <a:prstGeom prst="rect">
            <a:avLst/>
          </a:prstGeom>
          <a:noFill/>
        </p:spPr>
        <p:txBody>
          <a:bodyPr wrap="square" rtlCol="0">
            <a:spAutoFit/>
          </a:bodyPr>
          <a:lstStyle/>
          <a:p>
            <a:r>
              <a:rPr lang="it-IT" sz="1000" b="1" dirty="0" smtClean="0"/>
              <a:t>550px</a:t>
            </a:r>
            <a:endParaRPr lang="it-IT" sz="1000" b="1" dirty="0"/>
          </a:p>
        </p:txBody>
      </p:sp>
      <p:sp>
        <p:nvSpPr>
          <p:cNvPr id="30" name="CasellaDiTesto 29"/>
          <p:cNvSpPr txBox="1"/>
          <p:nvPr/>
        </p:nvSpPr>
        <p:spPr>
          <a:xfrm>
            <a:off x="8110624" y="3400471"/>
            <a:ext cx="631894" cy="246221"/>
          </a:xfrm>
          <a:prstGeom prst="rect">
            <a:avLst/>
          </a:prstGeom>
          <a:noFill/>
        </p:spPr>
        <p:txBody>
          <a:bodyPr wrap="square" rtlCol="0">
            <a:spAutoFit/>
          </a:bodyPr>
          <a:lstStyle/>
          <a:p>
            <a:r>
              <a:rPr lang="it-IT" sz="1000" b="1" dirty="0" smtClean="0"/>
              <a:t>550px</a:t>
            </a:r>
            <a:endParaRPr lang="it-IT" sz="1000" b="1" dirty="0"/>
          </a:p>
        </p:txBody>
      </p:sp>
      <p:sp>
        <p:nvSpPr>
          <p:cNvPr id="31" name="CasellaDiTesto 30"/>
          <p:cNvSpPr txBox="1"/>
          <p:nvPr/>
        </p:nvSpPr>
        <p:spPr>
          <a:xfrm>
            <a:off x="209006" y="1770896"/>
            <a:ext cx="5538651" cy="1323439"/>
          </a:xfrm>
          <a:prstGeom prst="rect">
            <a:avLst/>
          </a:prstGeom>
          <a:noFill/>
        </p:spPr>
        <p:txBody>
          <a:bodyPr wrap="square" rtlCol="0">
            <a:spAutoFit/>
          </a:bodyPr>
          <a:lstStyle/>
          <a:p>
            <a:pPr algn="ctr"/>
            <a:r>
              <a:rPr lang="it-IT" sz="4000" b="1" i="1" dirty="0" smtClean="0">
                <a:solidFill>
                  <a:srgbClr val="C00000"/>
                </a:solidFill>
              </a:rPr>
              <a:t>SECTION</a:t>
            </a:r>
          </a:p>
          <a:p>
            <a:pPr algn="ctr"/>
            <a:r>
              <a:rPr lang="it-IT" sz="4000" b="1" i="1" dirty="0" smtClean="0">
                <a:solidFill>
                  <a:srgbClr val="C00000"/>
                </a:solidFill>
              </a:rPr>
              <a:t>(MAIN-CONTEINER)</a:t>
            </a:r>
            <a:endParaRPr lang="it-IT" sz="4000" b="1" i="1" dirty="0">
              <a:solidFill>
                <a:srgbClr val="C00000"/>
              </a:solidFill>
            </a:endParaRPr>
          </a:p>
        </p:txBody>
      </p:sp>
    </p:spTree>
    <p:extLst>
      <p:ext uri="{BB962C8B-B14F-4D97-AF65-F5344CB8AC3E}">
        <p14:creationId xmlns:p14="http://schemas.microsoft.com/office/powerpoint/2010/main" val="9408840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pPr algn="ctr"/>
            <a:r>
              <a:rPr lang="it-IT" sz="5400" b="1" i="1" dirty="0" smtClean="0">
                <a:solidFill>
                  <a:srgbClr val="C00000"/>
                </a:solidFill>
              </a:rPr>
              <a:t>FOOTER</a:t>
            </a:r>
            <a:endParaRPr lang="it-IT" sz="5400" b="1" i="1" dirty="0">
              <a:solidFill>
                <a:srgbClr val="C00000"/>
              </a:solidFill>
            </a:endParaRPr>
          </a:p>
        </p:txBody>
      </p:sp>
      <p:sp>
        <p:nvSpPr>
          <p:cNvPr id="3" name="Segnaposto contenuto 2"/>
          <p:cNvSpPr>
            <a:spLocks noGrp="1"/>
          </p:cNvSpPr>
          <p:nvPr>
            <p:ph idx="1"/>
          </p:nvPr>
        </p:nvSpPr>
        <p:spPr/>
        <p:txBody>
          <a:bodyPr/>
          <a:lstStyle/>
          <a:p>
            <a:r>
              <a:rPr lang="it-IT" sz="2000" b="1" i="1" dirty="0" smtClean="0"/>
              <a:t>L’ultima sezione della mia home page è il </a:t>
            </a:r>
            <a:r>
              <a:rPr lang="it-IT" sz="2000" b="1" i="1" dirty="0" err="1" smtClean="0"/>
              <a:t>footer</a:t>
            </a:r>
            <a:r>
              <a:rPr lang="it-IT" sz="2000" b="1" i="1" dirty="0" smtClean="0"/>
              <a:t>. Esso è composto da un logo, che è lo stesso di quello che si trova nell’</a:t>
            </a:r>
            <a:r>
              <a:rPr lang="it-IT" sz="2000" b="1" i="1" dirty="0" err="1" smtClean="0"/>
              <a:t>header</a:t>
            </a:r>
            <a:r>
              <a:rPr lang="it-IT" sz="2000" b="1" i="1" dirty="0" smtClean="0"/>
              <a:t> e quindi avente le stesse dimensioni, seguito da due intestazioni(h1,h2)e da un paragrafo, che rispettivamente indicano le info sulla pagina e la matricola dello studente.</a:t>
            </a:r>
            <a:endParaRPr lang="it-IT" sz="2000" b="1" i="1" dirty="0"/>
          </a:p>
        </p:txBody>
      </p:sp>
    </p:spTree>
    <p:extLst>
      <p:ext uri="{BB962C8B-B14F-4D97-AF65-F5344CB8AC3E}">
        <p14:creationId xmlns:p14="http://schemas.microsoft.com/office/powerpoint/2010/main" val="8332050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p:cNvPicPr>
            <a:picLocks noChangeAspect="1"/>
          </p:cNvPicPr>
          <p:nvPr/>
        </p:nvPicPr>
        <p:blipFill>
          <a:blip r:embed="rId2"/>
          <a:stretch>
            <a:fillRect/>
          </a:stretch>
        </p:blipFill>
        <p:spPr>
          <a:xfrm>
            <a:off x="4336868" y="4084941"/>
            <a:ext cx="7486812" cy="1644507"/>
          </a:xfrm>
          <a:prstGeom prst="rect">
            <a:avLst/>
          </a:prstGeom>
        </p:spPr>
      </p:pic>
      <p:sp>
        <p:nvSpPr>
          <p:cNvPr id="4" name="Parentesi graffa aperta 3"/>
          <p:cNvSpPr/>
          <p:nvPr/>
        </p:nvSpPr>
        <p:spPr>
          <a:xfrm>
            <a:off x="3744686" y="4084941"/>
            <a:ext cx="452846" cy="164450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5" name="Parentesi graffa aperta 4"/>
          <p:cNvSpPr/>
          <p:nvPr/>
        </p:nvSpPr>
        <p:spPr>
          <a:xfrm rot="5400000">
            <a:off x="7740331" y="1592"/>
            <a:ext cx="679887" cy="748681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6" name="CasellaDiTesto 5"/>
          <p:cNvSpPr txBox="1"/>
          <p:nvPr/>
        </p:nvSpPr>
        <p:spPr>
          <a:xfrm>
            <a:off x="6914606" y="3035722"/>
            <a:ext cx="2682240" cy="369332"/>
          </a:xfrm>
          <a:prstGeom prst="rect">
            <a:avLst/>
          </a:prstGeom>
          <a:noFill/>
        </p:spPr>
        <p:txBody>
          <a:bodyPr wrap="square" rtlCol="0">
            <a:spAutoFit/>
          </a:bodyPr>
          <a:lstStyle/>
          <a:p>
            <a:r>
              <a:rPr lang="it-IT" b="1" dirty="0" smtClean="0"/>
              <a:t>100 % della pagina</a:t>
            </a:r>
            <a:endParaRPr lang="it-IT" b="1" dirty="0"/>
          </a:p>
        </p:txBody>
      </p:sp>
      <p:sp>
        <p:nvSpPr>
          <p:cNvPr id="7" name="CasellaDiTesto 6"/>
          <p:cNvSpPr txBox="1"/>
          <p:nvPr/>
        </p:nvSpPr>
        <p:spPr>
          <a:xfrm>
            <a:off x="2934788" y="4624251"/>
            <a:ext cx="957943" cy="369332"/>
          </a:xfrm>
          <a:prstGeom prst="rect">
            <a:avLst/>
          </a:prstGeom>
          <a:noFill/>
        </p:spPr>
        <p:txBody>
          <a:bodyPr wrap="square" rtlCol="0">
            <a:spAutoFit/>
          </a:bodyPr>
          <a:lstStyle/>
          <a:p>
            <a:r>
              <a:rPr lang="it-IT" b="1" dirty="0" smtClean="0"/>
              <a:t>250px</a:t>
            </a:r>
            <a:endParaRPr lang="it-IT" b="1" dirty="0"/>
          </a:p>
        </p:txBody>
      </p:sp>
      <p:sp>
        <p:nvSpPr>
          <p:cNvPr id="8" name="CasellaDiTesto 7"/>
          <p:cNvSpPr txBox="1"/>
          <p:nvPr/>
        </p:nvSpPr>
        <p:spPr>
          <a:xfrm>
            <a:off x="3971109" y="467886"/>
            <a:ext cx="6418217" cy="923330"/>
          </a:xfrm>
          <a:prstGeom prst="rect">
            <a:avLst/>
          </a:prstGeom>
          <a:noFill/>
        </p:spPr>
        <p:txBody>
          <a:bodyPr wrap="square" rtlCol="0">
            <a:spAutoFit/>
          </a:bodyPr>
          <a:lstStyle/>
          <a:p>
            <a:pPr algn="ctr"/>
            <a:r>
              <a:rPr lang="it-IT" sz="5400" b="1" i="1" dirty="0" smtClean="0">
                <a:solidFill>
                  <a:srgbClr val="C00000"/>
                </a:solidFill>
              </a:rPr>
              <a:t>FOOTER</a:t>
            </a:r>
            <a:endParaRPr lang="it-IT" sz="5400" b="1" i="1" dirty="0">
              <a:solidFill>
                <a:srgbClr val="C00000"/>
              </a:solidFill>
            </a:endParaRPr>
          </a:p>
        </p:txBody>
      </p:sp>
    </p:spTree>
    <p:extLst>
      <p:ext uri="{BB962C8B-B14F-4D97-AF65-F5344CB8AC3E}">
        <p14:creationId xmlns:p14="http://schemas.microsoft.com/office/powerpoint/2010/main" val="1037498988"/>
      </p:ext>
    </p:extLst>
  </p:cSld>
  <p:clrMapOvr>
    <a:masterClrMapping/>
  </p:clrMapOvr>
  <p:timing>
    <p:tnLst>
      <p:par>
        <p:cTn id="1" dur="indefinite" restart="never" nodeType="tmRoot"/>
      </p:par>
    </p:tnLst>
  </p:timing>
</p:sld>
</file>

<file path=ppt/theme/theme1.xml><?xml version="1.0" encoding="utf-8"?>
<a:theme xmlns:a="http://schemas.openxmlformats.org/drawingml/2006/main" name="Filo">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275</TotalTime>
  <Words>379</Words>
  <Application>Microsoft Office PowerPoint</Application>
  <PresentationFormat>Widescreen</PresentationFormat>
  <Paragraphs>39</Paragraphs>
  <Slides>9</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9</vt:i4>
      </vt:variant>
    </vt:vector>
  </HeadingPairs>
  <TitlesOfParts>
    <vt:vector size="13" baseType="lpstr">
      <vt:lpstr>Arial</vt:lpstr>
      <vt:lpstr>Century Gothic</vt:lpstr>
      <vt:lpstr>Wingdings 3</vt:lpstr>
      <vt:lpstr>Filo</vt:lpstr>
      <vt:lpstr>SPECIFICHE DEL PROGETTO DI WEB PROGRAMMING</vt:lpstr>
      <vt:lpstr>Il progetto che ho intenzione di presentare riguarda l’home page di un sito per la gestione di una catena di ristoranti.  Tale progetto è composto da varie sezioni che esamineremo in dettaglio nelle prossime slide.</vt:lpstr>
      <vt:lpstr>HEADER</vt:lpstr>
      <vt:lpstr>Presentazione standard di PowerPoint</vt:lpstr>
      <vt:lpstr>SECTION</vt:lpstr>
      <vt:lpstr>Presentazione standard di PowerPoint</vt:lpstr>
      <vt:lpstr>Presentazione standard di PowerPoint</vt:lpstr>
      <vt:lpstr>FOOTER</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SPECIFICHE DEL PROGETTO DI WEB PROGRAMMING</dc:title>
  <dc:creator>salvatore</dc:creator>
  <cp:lastModifiedBy>salvatore</cp:lastModifiedBy>
  <cp:revision>25</cp:revision>
  <dcterms:created xsi:type="dcterms:W3CDTF">2021-03-27T09:50:39Z</dcterms:created>
  <dcterms:modified xsi:type="dcterms:W3CDTF">2021-03-27T14:26:35Z</dcterms:modified>
</cp:coreProperties>
</file>

<file path=docProps/thumbnail.jpeg>
</file>